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oco Gothic" panose="020B0604020202020204" charset="0"/>
      <p:regular r:id="rId22"/>
    </p:embeddedFont>
    <p:embeddedFont>
      <p:font typeface="Jozoor" panose="020B0604020202020204" charset="-78"/>
      <p:regular r:id="rId23"/>
    </p:embeddedFont>
    <p:embeddedFont>
      <p:font typeface="Lovelo" panose="020B0604020202020204" charset="0"/>
      <p:regular r:id="rId24"/>
    </p:embeddedFont>
    <p:embeddedFont>
      <p:font typeface="Questrial" pitchFamily="2" charset="0"/>
      <p:regular r:id="rId25"/>
    </p:embeddedFont>
    <p:embeddedFont>
      <p:font typeface="Sergio Trendy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>
      <p:cViewPr varScale="1">
        <p:scale>
          <a:sx n="43" d="100"/>
          <a:sy n="43" d="100"/>
        </p:scale>
        <p:origin x="9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lesia de Cuenca" userId="ef7040bfac0bc986" providerId="LiveId" clId="{0578EFA1-A9FC-4744-95CE-36EB955D59FD}"/>
    <pc:docChg chg="custSel modSld">
      <pc:chgData name="Iglesia de Cuenca" userId="ef7040bfac0bc986" providerId="LiveId" clId="{0578EFA1-A9FC-4744-95CE-36EB955D59FD}" dt="2025-10-29T12:47:12.696" v="147" actId="1076"/>
      <pc:docMkLst>
        <pc:docMk/>
      </pc:docMkLst>
      <pc:sldChg chg="modSp mod">
        <pc:chgData name="Iglesia de Cuenca" userId="ef7040bfac0bc986" providerId="LiveId" clId="{0578EFA1-A9FC-4744-95CE-36EB955D59FD}" dt="2025-10-29T12:44:02.530" v="40" actId="20577"/>
        <pc:sldMkLst>
          <pc:docMk/>
          <pc:sldMk cId="0" sldId="258"/>
        </pc:sldMkLst>
        <pc:spChg chg="mod">
          <ac:chgData name="Iglesia de Cuenca" userId="ef7040bfac0bc986" providerId="LiveId" clId="{0578EFA1-A9FC-4744-95CE-36EB955D59FD}" dt="2025-10-29T12:44:02.530" v="40" actId="20577"/>
          <ac:spMkLst>
            <pc:docMk/>
            <pc:sldMk cId="0" sldId="258"/>
            <ac:spMk id="4" creationId="{00000000-0000-0000-0000-000000000000}"/>
          </ac:spMkLst>
        </pc:spChg>
      </pc:sldChg>
      <pc:sldChg chg="modSp mod">
        <pc:chgData name="Iglesia de Cuenca" userId="ef7040bfac0bc986" providerId="LiveId" clId="{0578EFA1-A9FC-4744-95CE-36EB955D59FD}" dt="2025-10-29T12:43:48.493" v="22" actId="20577"/>
        <pc:sldMkLst>
          <pc:docMk/>
          <pc:sldMk cId="0" sldId="266"/>
        </pc:sldMkLst>
        <pc:spChg chg="mod">
          <ac:chgData name="Iglesia de Cuenca" userId="ef7040bfac0bc986" providerId="LiveId" clId="{0578EFA1-A9FC-4744-95CE-36EB955D59FD}" dt="2025-10-29T12:43:48.493" v="22" actId="20577"/>
          <ac:spMkLst>
            <pc:docMk/>
            <pc:sldMk cId="0" sldId="266"/>
            <ac:spMk id="4" creationId="{00000000-0000-0000-0000-000000000000}"/>
          </ac:spMkLst>
        </pc:spChg>
      </pc:sldChg>
      <pc:sldChg chg="modSp mod">
        <pc:chgData name="Iglesia de Cuenca" userId="ef7040bfac0bc986" providerId="LiveId" clId="{0578EFA1-A9FC-4744-95CE-36EB955D59FD}" dt="2025-10-29T12:44:38.351" v="71" actId="20577"/>
        <pc:sldMkLst>
          <pc:docMk/>
          <pc:sldMk cId="0" sldId="269"/>
        </pc:sldMkLst>
        <pc:spChg chg="mod">
          <ac:chgData name="Iglesia de Cuenca" userId="ef7040bfac0bc986" providerId="LiveId" clId="{0578EFA1-A9FC-4744-95CE-36EB955D59FD}" dt="2025-10-29T12:44:38.351" v="71" actId="20577"/>
          <ac:spMkLst>
            <pc:docMk/>
            <pc:sldMk cId="0" sldId="269"/>
            <ac:spMk id="4" creationId="{00000000-0000-0000-0000-000000000000}"/>
          </ac:spMkLst>
        </pc:spChg>
      </pc:sldChg>
      <pc:sldChg chg="modSp mod">
        <pc:chgData name="Iglesia de Cuenca" userId="ef7040bfac0bc986" providerId="LiveId" clId="{0578EFA1-A9FC-4744-95CE-36EB955D59FD}" dt="2025-10-29T12:47:12.696" v="147" actId="1076"/>
        <pc:sldMkLst>
          <pc:docMk/>
          <pc:sldMk cId="0" sldId="271"/>
        </pc:sldMkLst>
        <pc:spChg chg="mod">
          <ac:chgData name="Iglesia de Cuenca" userId="ef7040bfac0bc986" providerId="LiveId" clId="{0578EFA1-A9FC-4744-95CE-36EB955D59FD}" dt="2025-10-29T12:47:12.696" v="147" actId="1076"/>
          <ac:spMkLst>
            <pc:docMk/>
            <pc:sldMk cId="0" sldId="271"/>
            <ac:spMk id="4" creationId="{00000000-0000-0000-0000-000000000000}"/>
          </ac:spMkLst>
        </pc:spChg>
      </pc:sldChg>
      <pc:sldChg chg="delSp mod">
        <pc:chgData name="Iglesia de Cuenca" userId="ef7040bfac0bc986" providerId="LiveId" clId="{0578EFA1-A9FC-4744-95CE-36EB955D59FD}" dt="2025-10-29T12:40:36.799" v="4" actId="478"/>
        <pc:sldMkLst>
          <pc:docMk/>
          <pc:sldMk cId="0" sldId="275"/>
        </pc:sldMkLst>
        <pc:spChg chg="del">
          <ac:chgData name="Iglesia de Cuenca" userId="ef7040bfac0bc986" providerId="LiveId" clId="{0578EFA1-A9FC-4744-95CE-36EB955D59FD}" dt="2025-10-29T12:40:36.799" v="4" actId="478"/>
          <ac:spMkLst>
            <pc:docMk/>
            <pc:sldMk cId="0" sldId="275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8864" y="703724"/>
            <a:ext cx="17270272" cy="8879552"/>
            <a:chOff x="0" y="0"/>
            <a:chExt cx="3722418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22418" cy="1913890"/>
            </a:xfrm>
            <a:custGeom>
              <a:avLst/>
              <a:gdLst/>
              <a:ahLst/>
              <a:cxnLst/>
              <a:rect l="l" t="t" r="r" b="b"/>
              <a:pathLst>
                <a:path w="3722418" h="1913890">
                  <a:moveTo>
                    <a:pt x="0" y="0"/>
                  </a:moveTo>
                  <a:lnTo>
                    <a:pt x="0" y="1913890"/>
                  </a:lnTo>
                  <a:lnTo>
                    <a:pt x="3722418" y="1913890"/>
                  </a:lnTo>
                  <a:lnTo>
                    <a:pt x="3722418" y="0"/>
                  </a:lnTo>
                  <a:lnTo>
                    <a:pt x="0" y="0"/>
                  </a:lnTo>
                  <a:close/>
                  <a:moveTo>
                    <a:pt x="3661458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3661458" y="59690"/>
                  </a:lnTo>
                  <a:lnTo>
                    <a:pt x="3661458" y="1852930"/>
                  </a:lnTo>
                  <a:close/>
                </a:path>
              </a:pathLst>
            </a:custGeom>
            <a:solidFill>
              <a:srgbClr val="1D741B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856809" y="1028700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98695" y="3480561"/>
            <a:ext cx="13767946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600" spc="770" dirty="0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DESESCOLARIZACIÓN </a:t>
            </a:r>
          </a:p>
          <a:p>
            <a:pPr algn="ctr"/>
            <a:r>
              <a:rPr lang="en-US" sz="7600" spc="770" dirty="0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DE LA CATEQUESIS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00192" y="6330511"/>
            <a:ext cx="13087616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Una propuesta pastoral </a:t>
            </a:r>
            <a:r>
              <a:rPr lang="en-US" sz="45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catequética</a:t>
            </a:r>
            <a:r>
              <a:rPr lang="en-US" sz="4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para la </a:t>
            </a:r>
            <a:r>
              <a:rPr lang="en-US" sz="45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Arquidiócesis</a:t>
            </a:r>
            <a:r>
              <a:rPr lang="en-US" sz="4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de Cuenca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66219" flipH="1">
            <a:off x="1848835" y="2278825"/>
            <a:ext cx="2588583" cy="4114800"/>
          </a:xfrm>
          <a:custGeom>
            <a:avLst/>
            <a:gdLst/>
            <a:ahLst/>
            <a:cxnLst/>
            <a:rect l="l" t="t" r="r" b="b"/>
            <a:pathLst>
              <a:path w="2588583" h="4114800">
                <a:moveTo>
                  <a:pt x="2588583" y="0"/>
                </a:moveTo>
                <a:lnTo>
                  <a:pt x="0" y="0"/>
                </a:lnTo>
                <a:lnTo>
                  <a:pt x="0" y="4114800"/>
                </a:lnTo>
                <a:lnTo>
                  <a:pt x="2588583" y="4114800"/>
                </a:lnTo>
                <a:lnTo>
                  <a:pt x="25885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48200" y="1562100"/>
            <a:ext cx="9525498" cy="1628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9428" dirty="0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PARA RECORDAR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43128" y="5481941"/>
            <a:ext cx="12001744" cy="4781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1D741B"/>
                </a:solidFill>
                <a:latin typeface="Lovelo"/>
                <a:ea typeface="Lovelo"/>
                <a:cs typeface="Lovelo"/>
                <a:sym typeface="Lovelo"/>
              </a:rPr>
              <a:t> JESÚS ESTÁ PRESENTE EN EL PAN CONSAGRADO, AUNQUE NO LO VEAMOS. ÉL SE QUEDA CON NOSOTROS PORQUE NOS AMA Y QUIERE ALIMENTAR NUESTRO CORAZÓN.</a:t>
            </a:r>
          </a:p>
          <a:p>
            <a:pPr algn="ctr">
              <a:lnSpc>
                <a:spcPts val="6299"/>
              </a:lnSpc>
            </a:pPr>
            <a:endParaRPr lang="en-US" sz="4500" dirty="0">
              <a:solidFill>
                <a:srgbClr val="1D741B"/>
              </a:solidFill>
              <a:latin typeface="Lovelo"/>
              <a:ea typeface="Lovelo"/>
              <a:cs typeface="Lovelo"/>
              <a:sym typeface="Lovel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792" y="4770309"/>
            <a:ext cx="16082416" cy="5068265"/>
            <a:chOff x="0" y="57150"/>
            <a:chExt cx="21443221" cy="6757687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21443221" cy="2747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4499" dirty="0">
                  <a:solidFill>
                    <a:srgbClr val="000000"/>
                  </a:solidFill>
                  <a:latin typeface="Sergio Trendy"/>
                  <a:ea typeface="Sergio Trendy"/>
                  <a:cs typeface="Sergio Trendy"/>
                  <a:sym typeface="Sergio Trendy"/>
                </a:rPr>
                <a:t>SEGUNDA SEMANA: </a:t>
              </a:r>
            </a:p>
            <a:p>
              <a:pPr algn="l">
                <a:lnSpc>
                  <a:spcPts val="5399"/>
                </a:lnSpc>
              </a:pPr>
              <a:r>
                <a:rPr lang="en-US" sz="44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ENCUENTRO LÚDICO - VIVENCIAL</a:t>
              </a:r>
            </a:p>
            <a:p>
              <a:pPr algn="l">
                <a:lnSpc>
                  <a:spcPts val="5399"/>
                </a:lnSpc>
              </a:pPr>
              <a:endParaRPr lang="en-US" sz="4499" dirty="0">
                <a:solidFill>
                  <a:srgbClr val="000000"/>
                </a:solidFill>
                <a:latin typeface="Coco Gothic"/>
                <a:ea typeface="Coco Gothic"/>
                <a:cs typeface="Coco Gothic"/>
                <a:sym typeface="Coco Gothic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57538"/>
              <a:ext cx="21443221" cy="3557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19"/>
                </a:lnSpc>
              </a:pPr>
              <a:r>
                <a:rPr lang="en-US" sz="3799" dirty="0">
                  <a:solidFill>
                    <a:srgbClr val="000000"/>
                  </a:solidFill>
                  <a:latin typeface="Sergio Trendy"/>
                  <a:ea typeface="Sergio Trendy"/>
                  <a:cs typeface="Sergio Trendy"/>
                  <a:sym typeface="Sergio Trendy"/>
                </a:rPr>
                <a:t>BIENVENIDA: </a:t>
              </a:r>
            </a:p>
            <a:p>
              <a:pPr algn="l">
                <a:lnSpc>
                  <a:spcPts val="5319"/>
                </a:lnSpc>
                <a:spcBef>
                  <a:spcPct val="0"/>
                </a:spcBef>
              </a:pP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Bienvenido 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este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nuevo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encuentro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. Hoy Jesús en la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Eucaristía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nos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muestra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que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su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 Cuerpo y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su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Sangre son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el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signo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del amor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más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grande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. En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cada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Misa, Jesús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vuelve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entregarse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para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darnos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vida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.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09901" y="633992"/>
            <a:ext cx="12555380" cy="294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99"/>
              </a:lnSpc>
            </a:pPr>
            <a:r>
              <a:rPr lang="en-US" sz="75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TEMA NRO. 1</a:t>
            </a:r>
          </a:p>
          <a:p>
            <a:pPr algn="l">
              <a:lnSpc>
                <a:spcPts val="7599"/>
              </a:lnSpc>
            </a:pPr>
            <a:r>
              <a:rPr lang="en-US" sz="75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“Escritura y fracción del pan: vínculo de amor”</a:t>
            </a:r>
          </a:p>
        </p:txBody>
      </p:sp>
      <p:sp>
        <p:nvSpPr>
          <p:cNvPr id="6" name="Freeform 6"/>
          <p:cNvSpPr/>
          <p:nvPr/>
        </p:nvSpPr>
        <p:spPr>
          <a:xfrm>
            <a:off x="15315965" y="700905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6525" y="115344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11265" y="2748316"/>
            <a:ext cx="14796506" cy="4790369"/>
          </a:xfrm>
          <a:custGeom>
            <a:avLst/>
            <a:gdLst/>
            <a:ahLst/>
            <a:cxnLst/>
            <a:rect l="l" t="t" r="r" b="b"/>
            <a:pathLst>
              <a:path w="14796506" h="4790369">
                <a:moveTo>
                  <a:pt x="0" y="0"/>
                </a:moveTo>
                <a:lnTo>
                  <a:pt x="14796506" y="0"/>
                </a:lnTo>
                <a:lnTo>
                  <a:pt x="14796506" y="4790368"/>
                </a:lnTo>
                <a:lnTo>
                  <a:pt x="0" y="4790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6884" y="1953903"/>
            <a:ext cx="16082416" cy="8466632"/>
            <a:chOff x="0" y="57150"/>
            <a:chExt cx="21443221" cy="11288843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21443221" cy="264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4499">
                  <a:solidFill>
                    <a:srgbClr val="000000"/>
                  </a:solidFill>
                  <a:latin typeface="Sergio Trendy"/>
                  <a:ea typeface="Sergio Trendy"/>
                  <a:cs typeface="Sergio Trendy"/>
                  <a:sym typeface="Sergio Trendy"/>
                </a:rPr>
                <a:t>FORO</a:t>
              </a:r>
            </a:p>
            <a:p>
              <a:pPr algn="l">
                <a:lnSpc>
                  <a:spcPts val="5399"/>
                </a:lnSpc>
              </a:pPr>
              <a:endParaRPr lang="en-US" sz="4499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endParaRPr>
            </a:p>
            <a:p>
              <a:pPr algn="l">
                <a:lnSpc>
                  <a:spcPts val="5399"/>
                </a:lnSpc>
              </a:pPr>
              <a:endParaRPr lang="en-US" sz="4499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57538"/>
              <a:ext cx="21443221" cy="808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19"/>
                </a:lnSpc>
              </a:pPr>
              <a:r>
                <a:rPr lang="en-US" sz="3799" dirty="0">
                  <a:solidFill>
                    <a:srgbClr val="000000"/>
                  </a:solidFill>
                  <a:latin typeface="Sergio Trendy"/>
                  <a:ea typeface="Sergio Trendy"/>
                  <a:cs typeface="Sergio Trendy"/>
                  <a:sym typeface="Sergio Trendy"/>
                </a:rPr>
                <a:t>RONDA DE PREGUNTAS:</a:t>
              </a:r>
            </a:p>
            <a:p>
              <a:pPr algn="l">
                <a:lnSpc>
                  <a:spcPts val="5319"/>
                </a:lnSpc>
              </a:pP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Formular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preguntas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en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torno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a la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película</a:t>
              </a:r>
              <a:endParaRPr lang="en-US" sz="37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algn="l">
                <a:lnSpc>
                  <a:spcPts val="5319"/>
                </a:lnSpc>
              </a:pP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Pedir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que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en un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papel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escriban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un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compromiso</a:t>
              </a:r>
              <a:endParaRPr lang="en-US" sz="37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algn="l">
                <a:lnSpc>
                  <a:spcPts val="5319"/>
                </a:lnSpc>
              </a:pP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Conversar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con la familia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sobre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la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película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que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vieron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y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invitar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a sus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papás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participar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de la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Eucaristía</a:t>
              </a:r>
              <a:endParaRPr lang="en-US" sz="37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algn="l">
                <a:lnSpc>
                  <a:spcPts val="5319"/>
                </a:lnSpc>
              </a:pP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Entregar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al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finalizar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la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película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un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papel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en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blanco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y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pedir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que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dibujen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lo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que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más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les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gustó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.</a:t>
              </a:r>
            </a:p>
            <a:p>
              <a:pPr algn="l">
                <a:lnSpc>
                  <a:spcPts val="5319"/>
                </a:lnSpc>
              </a:pP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Al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finalizar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hacer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una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oración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y un canto a Jesús.</a:t>
              </a:r>
            </a:p>
            <a:p>
              <a:pPr algn="l">
                <a:lnSpc>
                  <a:spcPts val="5319"/>
                </a:lnSpc>
                <a:spcBef>
                  <a:spcPct val="0"/>
                </a:spcBef>
              </a:pPr>
              <a:endParaRPr lang="en-US" sz="37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5506525" y="115344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49502" y="718535"/>
            <a:ext cx="3619717" cy="3045087"/>
          </a:xfrm>
          <a:custGeom>
            <a:avLst/>
            <a:gdLst/>
            <a:ahLst/>
            <a:cxnLst/>
            <a:rect l="l" t="t" r="r" b="b"/>
            <a:pathLst>
              <a:path w="3619717" h="3045087">
                <a:moveTo>
                  <a:pt x="0" y="0"/>
                </a:moveTo>
                <a:lnTo>
                  <a:pt x="3619717" y="0"/>
                </a:lnTo>
                <a:lnTo>
                  <a:pt x="3619717" y="3045087"/>
                </a:lnTo>
                <a:lnTo>
                  <a:pt x="0" y="3045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792" y="4770309"/>
            <a:ext cx="16082416" cy="5068265"/>
            <a:chOff x="0" y="57150"/>
            <a:chExt cx="21443221" cy="6757687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21443221" cy="264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4499">
                  <a:solidFill>
                    <a:srgbClr val="000000"/>
                  </a:solidFill>
                  <a:latin typeface="Sergio Trendy"/>
                  <a:ea typeface="Sergio Trendy"/>
                  <a:cs typeface="Sergio Trendy"/>
                  <a:sym typeface="Sergio Trendy"/>
                </a:rPr>
                <a:t>TERCERA SEMANA: </a:t>
              </a:r>
            </a:p>
            <a:p>
              <a:pPr algn="l">
                <a:lnSpc>
                  <a:spcPts val="5399"/>
                </a:lnSpc>
              </a:pPr>
              <a:r>
                <a:rPr lang="en-US" sz="4499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CATEQUESIS FAMILIAR</a:t>
              </a:r>
            </a:p>
            <a:p>
              <a:pPr algn="l">
                <a:lnSpc>
                  <a:spcPts val="5399"/>
                </a:lnSpc>
              </a:pPr>
              <a:endParaRPr lang="en-US" sz="4499">
                <a:solidFill>
                  <a:srgbClr val="000000"/>
                </a:solidFill>
                <a:latin typeface="Coco Gothic"/>
                <a:ea typeface="Coco Gothic"/>
                <a:cs typeface="Coco Gothic"/>
                <a:sym typeface="Coco Gothic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57538"/>
              <a:ext cx="21443221" cy="3557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19"/>
                </a:lnSpc>
              </a:pPr>
              <a:r>
                <a:rPr lang="en-US" sz="3799" dirty="0">
                  <a:solidFill>
                    <a:srgbClr val="000000"/>
                  </a:solidFill>
                  <a:latin typeface="Sergio Trendy"/>
                  <a:ea typeface="Sergio Trendy"/>
                  <a:cs typeface="Sergio Trendy"/>
                  <a:sym typeface="Sergio Trendy"/>
                </a:rPr>
                <a:t>BIENVENIDA: </a:t>
              </a:r>
            </a:p>
            <a:p>
              <a:pPr algn="l">
                <a:lnSpc>
                  <a:spcPts val="5319"/>
                </a:lnSpc>
                <a:spcBef>
                  <a:spcPct val="0"/>
                </a:spcBef>
              </a:pP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Bienvenidos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: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Vivir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en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familia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la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fe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descubriendo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que Jesús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está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presente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en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el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hogar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y que al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fortalecer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 la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participación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en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la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Eucaristía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en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familia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ayuda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reconocer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la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presencia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de Jesús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en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el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hogar</a:t>
              </a:r>
              <a:r>
                <a:rPr lang="en-US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.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09901" y="633992"/>
            <a:ext cx="12555380" cy="294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99"/>
              </a:lnSpc>
            </a:pPr>
            <a:r>
              <a:rPr lang="en-US" sz="75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TEMA NRO. 1</a:t>
            </a:r>
          </a:p>
          <a:p>
            <a:pPr algn="l">
              <a:lnSpc>
                <a:spcPts val="7599"/>
              </a:lnSpc>
            </a:pPr>
            <a:r>
              <a:rPr lang="en-US" sz="75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“Escritura y fracción del pan: vínculo de amor”</a:t>
            </a:r>
          </a:p>
        </p:txBody>
      </p:sp>
      <p:sp>
        <p:nvSpPr>
          <p:cNvPr id="6" name="Freeform 6"/>
          <p:cNvSpPr/>
          <p:nvPr/>
        </p:nvSpPr>
        <p:spPr>
          <a:xfrm>
            <a:off x="15315965" y="700905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7847" y="1255142"/>
            <a:ext cx="11051169" cy="8356909"/>
            <a:chOff x="0" y="0"/>
            <a:chExt cx="14734892" cy="11142546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14734892" cy="844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54138"/>
              <a:ext cx="14734892" cy="9688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19"/>
                </a:lnSpc>
              </a:pPr>
              <a:r>
                <a:rPr lang="en-US" sz="3799">
                  <a:solidFill>
                    <a:srgbClr val="000000"/>
                  </a:solidFill>
                  <a:latin typeface="Sergio Trendy"/>
                  <a:ea typeface="Sergio Trendy"/>
                  <a:cs typeface="Sergio Trendy"/>
                  <a:sym typeface="Sergio Trendy"/>
                </a:rPr>
                <a:t>SUGERENCIAS</a:t>
              </a:r>
            </a:p>
            <a:p>
              <a:pPr algn="l">
                <a:lnSpc>
                  <a:spcPts val="5319"/>
                </a:lnSpc>
              </a:pPr>
              <a:r>
                <a:rPr lang="en-US" sz="3799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Utilizar el contenido doctrinal tratado con los niños</a:t>
              </a:r>
            </a:p>
            <a:p>
              <a:pPr algn="l">
                <a:lnSpc>
                  <a:spcPts val="5319"/>
                </a:lnSpc>
              </a:pPr>
              <a:r>
                <a:rPr lang="en-US" sz="3799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Profundizar en la palabra, ( Lectio Divina)</a:t>
              </a:r>
            </a:p>
            <a:p>
              <a:pPr algn="l">
                <a:lnSpc>
                  <a:spcPts val="5319"/>
                </a:lnSpc>
              </a:pPr>
              <a:r>
                <a:rPr lang="en-US" sz="3799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En la dinámica, hacer un compromiso; o, pedir a los padres de familia que dramaticen la cita bíblica y den un mensaje.</a:t>
              </a:r>
            </a:p>
            <a:p>
              <a:pPr algn="l">
                <a:lnSpc>
                  <a:spcPts val="5319"/>
                </a:lnSpc>
              </a:pPr>
              <a:r>
                <a:rPr lang="en-US" sz="3799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Al finalizar hacer una oración en base al tema </a:t>
              </a:r>
            </a:p>
            <a:p>
              <a:pPr algn="l">
                <a:lnSpc>
                  <a:spcPts val="5319"/>
                </a:lnSpc>
              </a:pPr>
              <a:r>
                <a:rPr lang="en-US" sz="3799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tratado y procurar leer en familia cada día.</a:t>
              </a:r>
            </a:p>
            <a:p>
              <a:pPr algn="l">
                <a:lnSpc>
                  <a:spcPts val="5319"/>
                </a:lnSpc>
              </a:pPr>
              <a:endPara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algn="l">
                <a:lnSpc>
                  <a:spcPts val="5319"/>
                </a:lnSpc>
              </a:pPr>
              <a:endPara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algn="l">
                <a:lnSpc>
                  <a:spcPts val="5319"/>
                </a:lnSpc>
                <a:spcBef>
                  <a:spcPct val="0"/>
                </a:spcBef>
              </a:pPr>
              <a:endPara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5506525" y="115344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78" y="2709446"/>
            <a:ext cx="5963478" cy="4114800"/>
          </a:xfrm>
          <a:custGeom>
            <a:avLst/>
            <a:gdLst/>
            <a:ahLst/>
            <a:cxnLst/>
            <a:rect l="l" t="t" r="r" b="b"/>
            <a:pathLst>
              <a:path w="5963478" h="4114800">
                <a:moveTo>
                  <a:pt x="0" y="0"/>
                </a:moveTo>
                <a:lnTo>
                  <a:pt x="5963478" y="0"/>
                </a:lnTo>
                <a:lnTo>
                  <a:pt x="5963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792" y="4770310"/>
            <a:ext cx="16082416" cy="5168638"/>
            <a:chOff x="0" y="57150"/>
            <a:chExt cx="21443221" cy="6891518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21443221" cy="264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4499">
                  <a:solidFill>
                    <a:srgbClr val="000000"/>
                  </a:solidFill>
                  <a:latin typeface="Sergio Trendy"/>
                  <a:ea typeface="Sergio Trendy"/>
                  <a:cs typeface="Sergio Trendy"/>
                  <a:sym typeface="Sergio Trendy"/>
                </a:rPr>
                <a:t>CUARTA SEMANA: </a:t>
              </a:r>
            </a:p>
            <a:p>
              <a:pPr algn="l">
                <a:lnSpc>
                  <a:spcPts val="5399"/>
                </a:lnSpc>
              </a:pPr>
              <a:r>
                <a:rPr lang="en-US" sz="4499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CATEQUESIS CELEBRATIVA</a:t>
              </a:r>
            </a:p>
            <a:p>
              <a:pPr algn="l">
                <a:lnSpc>
                  <a:spcPts val="5399"/>
                </a:lnSpc>
              </a:pPr>
              <a:endParaRPr lang="en-US" sz="4499">
                <a:solidFill>
                  <a:srgbClr val="000000"/>
                </a:solidFill>
                <a:latin typeface="Coco Gothic"/>
                <a:ea typeface="Coco Gothic"/>
                <a:cs typeface="Coco Gothic"/>
                <a:sym typeface="Coco Gothic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85137"/>
              <a:ext cx="21443221" cy="4463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19"/>
                </a:lnSpc>
              </a:pPr>
              <a:r>
                <a:rPr lang="en-US" sz="3799" dirty="0">
                  <a:solidFill>
                    <a:srgbClr val="000000"/>
                  </a:solidFill>
                  <a:latin typeface="Sergio Trendy"/>
                  <a:ea typeface="Sergio Trendy"/>
                  <a:cs typeface="Sergio Trendy"/>
                  <a:sym typeface="Sergio Trendy"/>
                </a:rPr>
                <a:t>BIENVENIDA: </a:t>
              </a:r>
            </a:p>
            <a:p>
              <a:pPr algn="just">
                <a:lnSpc>
                  <a:spcPts val="5319"/>
                </a:lnSpc>
              </a:pPr>
              <a:r>
                <a:rPr lang="es-EC" sz="3799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Sergio Trendy"/>
                </a:rPr>
                <a:t>Bienvenidos: Hoy a través de las dinámicas vamos a tener la experiencia de que Jesús está vivo en la Eucaristía y cada vez que lo recibimos en la Comunión, Él alimenta nuestro corazón y nos enseña a ser mejores personas.</a:t>
              </a:r>
              <a:endParaRPr lang="en-US" sz="37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Sergio Trendy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09901" y="633992"/>
            <a:ext cx="12555380" cy="294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99"/>
              </a:lnSpc>
            </a:pPr>
            <a:r>
              <a:rPr lang="en-US" sz="75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TEMA NRO. 1</a:t>
            </a:r>
          </a:p>
          <a:p>
            <a:pPr algn="l">
              <a:lnSpc>
                <a:spcPts val="7599"/>
              </a:lnSpc>
            </a:pPr>
            <a:r>
              <a:rPr lang="en-US" sz="75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“Escritura y fracción del pan: vínculo de amor”</a:t>
            </a:r>
          </a:p>
        </p:txBody>
      </p:sp>
      <p:sp>
        <p:nvSpPr>
          <p:cNvPr id="6" name="Freeform 6"/>
          <p:cNvSpPr/>
          <p:nvPr/>
        </p:nvSpPr>
        <p:spPr>
          <a:xfrm>
            <a:off x="15315965" y="700905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7847" y="1312292"/>
            <a:ext cx="1105116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15506525" y="115344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35976" y="5143500"/>
            <a:ext cx="4202531" cy="2475673"/>
          </a:xfrm>
          <a:custGeom>
            <a:avLst/>
            <a:gdLst/>
            <a:ahLst/>
            <a:cxnLst/>
            <a:rect l="l" t="t" r="r" b="b"/>
            <a:pathLst>
              <a:path w="4202531" h="2475673">
                <a:moveTo>
                  <a:pt x="0" y="0"/>
                </a:moveTo>
                <a:lnTo>
                  <a:pt x="4202530" y="0"/>
                </a:lnTo>
                <a:lnTo>
                  <a:pt x="4202530" y="2475673"/>
                </a:lnTo>
                <a:lnTo>
                  <a:pt x="0" y="24756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40869" y="2667827"/>
            <a:ext cx="4202531" cy="2475673"/>
          </a:xfrm>
          <a:custGeom>
            <a:avLst/>
            <a:gdLst/>
            <a:ahLst/>
            <a:cxnLst/>
            <a:rect l="l" t="t" r="r" b="b"/>
            <a:pathLst>
              <a:path w="4202531" h="2475673">
                <a:moveTo>
                  <a:pt x="0" y="0"/>
                </a:moveTo>
                <a:lnTo>
                  <a:pt x="4202531" y="0"/>
                </a:lnTo>
                <a:lnTo>
                  <a:pt x="4202531" y="2475673"/>
                </a:lnTo>
                <a:lnTo>
                  <a:pt x="0" y="24756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539695">
            <a:off x="9911698" y="4627248"/>
            <a:ext cx="3711612" cy="2186477"/>
          </a:xfrm>
          <a:custGeom>
            <a:avLst/>
            <a:gdLst/>
            <a:ahLst/>
            <a:cxnLst/>
            <a:rect l="l" t="t" r="r" b="b"/>
            <a:pathLst>
              <a:path w="3711612" h="2186477">
                <a:moveTo>
                  <a:pt x="0" y="0"/>
                </a:moveTo>
                <a:lnTo>
                  <a:pt x="3711612" y="0"/>
                </a:lnTo>
                <a:lnTo>
                  <a:pt x="3711612" y="2186477"/>
                </a:lnTo>
                <a:lnTo>
                  <a:pt x="0" y="2186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427244" y="1440090"/>
            <a:ext cx="7493091" cy="7493091"/>
          </a:xfrm>
          <a:custGeom>
            <a:avLst/>
            <a:gdLst/>
            <a:ahLst/>
            <a:cxnLst/>
            <a:rect l="l" t="t" r="r" b="b"/>
            <a:pathLst>
              <a:path w="7493091" h="7493091">
                <a:moveTo>
                  <a:pt x="0" y="0"/>
                </a:moveTo>
                <a:lnTo>
                  <a:pt x="7493091" y="0"/>
                </a:lnTo>
                <a:lnTo>
                  <a:pt x="7493091" y="7493091"/>
                </a:lnTo>
                <a:lnTo>
                  <a:pt x="0" y="7493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990600"/>
            <a:ext cx="7704007" cy="794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SUGERENCIAS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Dinámica 1: “El pan que se comparte”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Los niños forman grupos y deben “armar” con cartón una hogaza de pan uniendo piezas. Cada pieza tiene escrita una palabra: Amor, Perdón, Escucha, Solidaridad, Fe, Alegría.</a:t>
            </a:r>
          </a:p>
          <a:p>
            <a:pPr algn="l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Al unirlas, forman el pan completo, simbolizando que Jesús nos une en el amor.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7847" y="1312292"/>
            <a:ext cx="1105116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15506525" y="115344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02409" y="1028700"/>
            <a:ext cx="3391082" cy="3001108"/>
          </a:xfrm>
          <a:custGeom>
            <a:avLst/>
            <a:gdLst/>
            <a:ahLst/>
            <a:cxnLst/>
            <a:rect l="l" t="t" r="r" b="b"/>
            <a:pathLst>
              <a:path w="3391082" h="3001108">
                <a:moveTo>
                  <a:pt x="0" y="0"/>
                </a:moveTo>
                <a:lnTo>
                  <a:pt x="3391083" y="0"/>
                </a:lnTo>
                <a:lnTo>
                  <a:pt x="3391083" y="3001108"/>
                </a:lnTo>
                <a:lnTo>
                  <a:pt x="0" y="3001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25782" y="5384776"/>
            <a:ext cx="5315299" cy="3873524"/>
          </a:xfrm>
          <a:custGeom>
            <a:avLst/>
            <a:gdLst/>
            <a:ahLst/>
            <a:cxnLst/>
            <a:rect l="l" t="t" r="r" b="b"/>
            <a:pathLst>
              <a:path w="5315299" h="3873524">
                <a:moveTo>
                  <a:pt x="0" y="0"/>
                </a:moveTo>
                <a:lnTo>
                  <a:pt x="5315299" y="0"/>
                </a:lnTo>
                <a:lnTo>
                  <a:pt x="5315299" y="3873524"/>
                </a:lnTo>
                <a:lnTo>
                  <a:pt x="0" y="38735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90600"/>
            <a:ext cx="7704007" cy="3942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SUGERENCIAS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Dinámica 2: “Te regalo una sonrisa”</a:t>
            </a:r>
          </a:p>
          <a:p>
            <a:pPr algn="l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Cada niño escribe una acción con la que puede compartir algo con los demás durante la semana (tiempo, alimentos, juguetes, ropa, etc)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268594"/>
            <a:ext cx="7704007" cy="465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Dinámica 3: Dramatización sencilla de la Última Cena.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Los niños dicen frases como: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“Jesús tomó el pan…”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“Este es mi cuerpo…”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“Hagan esto en memoria mía.”</a:t>
            </a:r>
          </a:p>
          <a:p>
            <a:pPr algn="l">
              <a:lnSpc>
                <a:spcPts val="5319"/>
              </a:lnSpc>
              <a:spcBef>
                <a:spcPct val="0"/>
              </a:spcBef>
            </a:pPr>
            <a:endParaRPr lang="en-US" sz="3799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7847" y="1312292"/>
            <a:ext cx="1105116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15506525" y="115344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28872" y="2056357"/>
            <a:ext cx="5916060" cy="6474484"/>
          </a:xfrm>
          <a:custGeom>
            <a:avLst/>
            <a:gdLst/>
            <a:ahLst/>
            <a:cxnLst/>
            <a:rect l="l" t="t" r="r" b="b"/>
            <a:pathLst>
              <a:path w="5916060" h="6474484">
                <a:moveTo>
                  <a:pt x="0" y="0"/>
                </a:moveTo>
                <a:lnTo>
                  <a:pt x="5916060" y="0"/>
                </a:lnTo>
                <a:lnTo>
                  <a:pt x="5916060" y="6474484"/>
                </a:lnTo>
                <a:lnTo>
                  <a:pt x="0" y="6474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217042"/>
            <a:ext cx="7704007" cy="660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SUGERENCIAS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Dinámica 4: Mi corazón para Jesús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Dibuja un gran corazón y escribe dentro: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“Jesús, quiero recibirte en mi Primera Comunión”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Decóralo con colores, y cada semana agrega una palabra  que te acerque a Jesús.</a:t>
            </a:r>
          </a:p>
          <a:p>
            <a:pPr algn="l">
              <a:lnSpc>
                <a:spcPts val="5319"/>
              </a:lnSpc>
              <a:spcBef>
                <a:spcPct val="0"/>
              </a:spcBef>
            </a:pPr>
            <a:endParaRPr lang="en-US" sz="3799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20213" y="2844028"/>
            <a:ext cx="6788110" cy="4598944"/>
          </a:xfrm>
          <a:custGeom>
            <a:avLst/>
            <a:gdLst/>
            <a:ahLst/>
            <a:cxnLst/>
            <a:rect l="l" t="t" r="r" b="b"/>
            <a:pathLst>
              <a:path w="6788110" h="4598944">
                <a:moveTo>
                  <a:pt x="0" y="0"/>
                </a:moveTo>
                <a:lnTo>
                  <a:pt x="6788109" y="0"/>
                </a:lnTo>
                <a:lnTo>
                  <a:pt x="6788109" y="4598944"/>
                </a:lnTo>
                <a:lnTo>
                  <a:pt x="0" y="4598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92096" y="3559953"/>
            <a:ext cx="8214942" cy="295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600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ejemplo de encuentro de  catequesis</a:t>
            </a:r>
          </a:p>
        </p:txBody>
      </p:sp>
      <p:sp>
        <p:nvSpPr>
          <p:cNvPr id="4" name="Freeform 4"/>
          <p:cNvSpPr/>
          <p:nvPr/>
        </p:nvSpPr>
        <p:spPr>
          <a:xfrm>
            <a:off x="15207077" y="568081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964433" flipH="1">
            <a:off x="4071360" y="3932074"/>
            <a:ext cx="2588583" cy="4114800"/>
          </a:xfrm>
          <a:custGeom>
            <a:avLst/>
            <a:gdLst/>
            <a:ahLst/>
            <a:cxnLst/>
            <a:rect l="l" t="t" r="r" b="b"/>
            <a:pathLst>
              <a:path w="2588583" h="4114800">
                <a:moveTo>
                  <a:pt x="2588583" y="0"/>
                </a:moveTo>
                <a:lnTo>
                  <a:pt x="0" y="0"/>
                </a:lnTo>
                <a:lnTo>
                  <a:pt x="0" y="4114800"/>
                </a:lnTo>
                <a:lnTo>
                  <a:pt x="2588583" y="4114800"/>
                </a:lnTo>
                <a:lnTo>
                  <a:pt x="25885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03764" y="2174465"/>
            <a:ext cx="10743123" cy="329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9428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¡Muchas gracias </a:t>
            </a:r>
          </a:p>
          <a:p>
            <a:pPr algn="ctr">
              <a:lnSpc>
                <a:spcPts val="13200"/>
              </a:lnSpc>
            </a:pPr>
            <a:r>
              <a:rPr lang="en-US" sz="9428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por su atención!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792" y="4770309"/>
            <a:ext cx="16082416" cy="5760763"/>
            <a:chOff x="0" y="57150"/>
            <a:chExt cx="21443221" cy="7681018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21443221" cy="264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4499">
                  <a:solidFill>
                    <a:srgbClr val="000000"/>
                  </a:solidFill>
                  <a:latin typeface="Sergio Trendy"/>
                  <a:ea typeface="Sergio Trendy"/>
                  <a:cs typeface="Sergio Trendy"/>
                  <a:sym typeface="Sergio Trendy"/>
                </a:rPr>
                <a:t>PRIMERA SEMANA: </a:t>
              </a:r>
            </a:p>
            <a:p>
              <a:pPr algn="l">
                <a:lnSpc>
                  <a:spcPts val="5399"/>
                </a:lnSpc>
              </a:pPr>
              <a:r>
                <a:rPr lang="en-US" sz="4499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ENCUENTRO DOCTRINAL</a:t>
              </a:r>
            </a:p>
            <a:p>
              <a:pPr algn="l">
                <a:lnSpc>
                  <a:spcPts val="5399"/>
                </a:lnSpc>
              </a:pPr>
              <a:endParaRPr lang="en-US" sz="4499">
                <a:solidFill>
                  <a:srgbClr val="000000"/>
                </a:solidFill>
                <a:latin typeface="Coco Gothic"/>
                <a:ea typeface="Coco Gothic"/>
                <a:cs typeface="Coco Gothic"/>
                <a:sym typeface="Coco Gothic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57538"/>
              <a:ext cx="21443221" cy="4480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319"/>
                </a:lnSpc>
              </a:pPr>
              <a:r>
                <a:rPr lang="en-US" sz="3799" dirty="0">
                  <a:solidFill>
                    <a:srgbClr val="000000"/>
                  </a:solidFill>
                  <a:latin typeface="Sergio Trendy"/>
                  <a:ea typeface="Sergio Trendy"/>
                  <a:cs typeface="Sergio Trendy"/>
                  <a:sym typeface="Sergio Trendy"/>
                </a:rPr>
                <a:t>BIENVENIDA: </a:t>
              </a:r>
            </a:p>
            <a:p>
              <a:pPr algn="just">
                <a:lnSpc>
                  <a:spcPts val="5319"/>
                </a:lnSpc>
                <a:spcBef>
                  <a:spcPct val="0"/>
                </a:spcBef>
              </a:pP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Bienvenido a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este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nuevo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encuentro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, hoy  Jesús se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nos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da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en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la Palabra y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en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la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Eucaristía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como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signo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de amor que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nos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une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a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Él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,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nos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alimenta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nuestra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fe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y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nuestro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compromiso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 de amor a la </a:t>
              </a:r>
              <a:r>
                <a:rPr lang="en-US" sz="3799" dirty="0" err="1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Eucaristía</a:t>
              </a:r>
              <a:r>
                <a:rPr lang="en-US" sz="3799" dirty="0">
                  <a:solidFill>
                    <a:srgbClr val="000000"/>
                  </a:solidFill>
                  <a:latin typeface="Coco Gothic"/>
                  <a:ea typeface="Coco Gothic"/>
                  <a:cs typeface="Coco Gothic"/>
                  <a:sym typeface="Coco Gothic"/>
                </a:rPr>
                <a:t>.</a:t>
              </a:r>
            </a:p>
            <a:p>
              <a:pPr algn="l">
                <a:lnSpc>
                  <a:spcPts val="5319"/>
                </a:lnSpc>
                <a:spcBef>
                  <a:spcPct val="0"/>
                </a:spcBef>
              </a:pPr>
              <a:endParaRPr lang="en-US" sz="3799" dirty="0">
                <a:solidFill>
                  <a:srgbClr val="000000"/>
                </a:solidFill>
                <a:latin typeface="Coco Gothic"/>
                <a:ea typeface="Coco Gothic"/>
                <a:cs typeface="Coco Gothic"/>
                <a:sym typeface="Coco Gothic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09901" y="633992"/>
            <a:ext cx="12555380" cy="294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99"/>
              </a:lnSpc>
            </a:pPr>
            <a:r>
              <a:rPr lang="en-US" sz="75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TEMA NRO. 1</a:t>
            </a:r>
          </a:p>
          <a:p>
            <a:pPr algn="l">
              <a:lnSpc>
                <a:spcPts val="7599"/>
              </a:lnSpc>
            </a:pPr>
            <a:r>
              <a:rPr lang="en-US" sz="75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“Escritura y fracción del pan: vínculo de amor”</a:t>
            </a:r>
          </a:p>
        </p:txBody>
      </p:sp>
      <p:sp>
        <p:nvSpPr>
          <p:cNvPr id="6" name="Freeform 6"/>
          <p:cNvSpPr/>
          <p:nvPr/>
        </p:nvSpPr>
        <p:spPr>
          <a:xfrm>
            <a:off x="15315965" y="700905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4087" y="819149"/>
            <a:ext cx="10842990" cy="552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66" lvl="1" indent="-485783" algn="l">
              <a:lnSpc>
                <a:spcPts val="4500"/>
              </a:lnSpc>
              <a:buAutoNum type="arabicPeriod"/>
            </a:pPr>
            <a:r>
              <a:rPr lang="en-US" sz="450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HECHO DE VIDA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7794432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74087" y="2357213"/>
            <a:ext cx="3522889" cy="5171213"/>
          </a:xfrm>
          <a:custGeom>
            <a:avLst/>
            <a:gdLst/>
            <a:ahLst/>
            <a:cxnLst/>
            <a:rect l="l" t="t" r="r" b="b"/>
            <a:pathLst>
              <a:path w="3522889" h="5171213">
                <a:moveTo>
                  <a:pt x="0" y="0"/>
                </a:moveTo>
                <a:lnTo>
                  <a:pt x="3522889" y="0"/>
                </a:lnTo>
                <a:lnTo>
                  <a:pt x="3522889" y="5171213"/>
                </a:lnTo>
                <a:lnTo>
                  <a:pt x="0" y="51712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26514" y="1588135"/>
            <a:ext cx="13354407" cy="889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“El </a:t>
            </a:r>
            <a:r>
              <a:rPr lang="en-US" sz="2900" dirty="0" err="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milagro</a:t>
            </a:r>
            <a:r>
              <a:rPr lang="en-US" sz="290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Eucarístico</a:t>
            </a:r>
            <a:r>
              <a:rPr lang="en-US" sz="290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 de Siena”</a:t>
            </a:r>
          </a:p>
          <a:p>
            <a:pPr marL="0" lvl="0" indent="0" algn="ctr">
              <a:lnSpc>
                <a:spcPts val="4060"/>
              </a:lnSpc>
            </a:pP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Hace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casi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300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años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el pueblo de Siena, Italia,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católicos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armaban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una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gran fiesta para la Asunción de la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Virgen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María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medio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del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bullicio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unos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ladrones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entraron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al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Templo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y se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llevaron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el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copón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con las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hostias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consagradas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donde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estaba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Jesús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Eucaristía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 La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pena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invadió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al pueblo y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todos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rezarón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con fervor para que las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hostias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regresaran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el obispo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ordenó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que no se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celebraran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misas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hasta que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aparezcan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las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hostias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consagradas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marL="0" lvl="0" indent="0" algn="ctr">
              <a:lnSpc>
                <a:spcPts val="4060"/>
              </a:lnSpc>
            </a:pP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Tres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días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después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¡oh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sorpresa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! Un hombre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vio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algo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blanquecino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la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caja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limosnas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otro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Templo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 De pronto el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sacerdote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la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abrió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y…. ¡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allí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estaban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las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hostias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! Las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limpiaron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las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devolvieron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al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Sagrario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y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armaron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una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fiesta de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agradecimiento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ni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te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cuento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Pasaron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años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siglos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y las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hostias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no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envejecieron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ni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un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poquito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¡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como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si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el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tiempo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no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pasara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!</a:t>
            </a:r>
          </a:p>
          <a:p>
            <a:pPr marL="0" lvl="0" indent="0"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Hoy,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Siena, se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conservan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una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capilla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especial, y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científicos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han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confirmado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siguen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frescas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Una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señal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divina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para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recordarnos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Jesús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está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vivo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la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Eucaristía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 Las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hostias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milagrosas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han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sido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visitadas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y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adoradas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por</a:t>
            </a:r>
            <a:r>
              <a:rPr lang="en-US" sz="29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San Juan Bosco, el Papa Juan XXIII y Juan Pablo II. </a:t>
            </a:r>
          </a:p>
          <a:p>
            <a:pPr algn="ctr"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15965" y="700905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3943" y="5682530"/>
            <a:ext cx="5138643" cy="3185959"/>
          </a:xfrm>
          <a:custGeom>
            <a:avLst/>
            <a:gdLst/>
            <a:ahLst/>
            <a:cxnLst/>
            <a:rect l="l" t="t" r="r" b="b"/>
            <a:pathLst>
              <a:path w="5138643" h="3185959">
                <a:moveTo>
                  <a:pt x="0" y="0"/>
                </a:moveTo>
                <a:lnTo>
                  <a:pt x="5138643" y="0"/>
                </a:lnTo>
                <a:lnTo>
                  <a:pt x="5138643" y="3185959"/>
                </a:lnTo>
                <a:lnTo>
                  <a:pt x="0" y="3185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45449" y="2999627"/>
            <a:ext cx="2155631" cy="2143873"/>
          </a:xfrm>
          <a:custGeom>
            <a:avLst/>
            <a:gdLst/>
            <a:ahLst/>
            <a:cxnLst/>
            <a:rect l="l" t="t" r="r" b="b"/>
            <a:pathLst>
              <a:path w="2155631" h="2143873">
                <a:moveTo>
                  <a:pt x="0" y="0"/>
                </a:moveTo>
                <a:lnTo>
                  <a:pt x="2155631" y="0"/>
                </a:lnTo>
                <a:lnTo>
                  <a:pt x="2155631" y="2143873"/>
                </a:lnTo>
                <a:lnTo>
                  <a:pt x="0" y="2143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901799" y="1290732"/>
            <a:ext cx="12988771" cy="754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5"/>
              </a:lnSpc>
            </a:pPr>
            <a:r>
              <a:rPr lang="en-US" sz="4525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2. ILUMINACIÓN BÍBLICA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92586" y="1985416"/>
            <a:ext cx="12125870" cy="861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endParaRPr/>
          </a:p>
          <a:p>
            <a:pPr algn="just">
              <a:lnSpc>
                <a:spcPts val="6299"/>
              </a:lnSpc>
            </a:pPr>
            <a:endParaRPr/>
          </a:p>
          <a:p>
            <a:pPr marL="971542" lvl="1" indent="-485771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Lucas 22, 19–20 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“Esto es mi cuerpo, que se entrega por ustedes”</a:t>
            </a:r>
          </a:p>
          <a:p>
            <a:pPr algn="ctr">
              <a:lnSpc>
                <a:spcPts val="6299"/>
              </a:lnSpc>
            </a:pPr>
            <a:endParaRPr lang="en-US" sz="4499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71542" lvl="1" indent="-485771" algn="l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Juan 6,35) 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“Yo soy el pan de vida; quien viene a mí no pasará hambre.” </a:t>
            </a:r>
          </a:p>
          <a:p>
            <a:pPr algn="ctr">
              <a:lnSpc>
                <a:spcPts val="6299"/>
              </a:lnSpc>
            </a:pPr>
            <a:endParaRPr lang="en-US" sz="4499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ctr">
              <a:lnSpc>
                <a:spcPts val="6299"/>
              </a:lnSpc>
            </a:pPr>
            <a:endParaRPr lang="en-US" sz="4499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15965" y="700905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7381" y="3086100"/>
            <a:ext cx="4166886" cy="4114800"/>
          </a:xfrm>
          <a:custGeom>
            <a:avLst/>
            <a:gdLst/>
            <a:ahLst/>
            <a:cxnLst/>
            <a:rect l="l" t="t" r="r" b="b"/>
            <a:pathLst>
              <a:path w="4166886" h="4114800">
                <a:moveTo>
                  <a:pt x="0" y="0"/>
                </a:moveTo>
                <a:lnTo>
                  <a:pt x="4166886" y="0"/>
                </a:lnTo>
                <a:lnTo>
                  <a:pt x="416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4330" y="604611"/>
            <a:ext cx="14541635" cy="2266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3. REFLEXIONEMOS</a:t>
            </a:r>
          </a:p>
          <a:p>
            <a:pPr algn="l">
              <a:lnSpc>
                <a:spcPts val="4500"/>
              </a:lnSpc>
              <a:spcBef>
                <a:spcPct val="0"/>
              </a:spcBef>
            </a:pPr>
            <a:endParaRPr lang="en-US" sz="4500">
              <a:solidFill>
                <a:srgbClr val="000000"/>
              </a:solidFill>
              <a:latin typeface="Sergio Trendy"/>
              <a:ea typeface="Sergio Trendy"/>
              <a:cs typeface="Sergio Trendy"/>
              <a:sym typeface="Sergio Trendy"/>
            </a:endParaRPr>
          </a:p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“ Así como el pan alimenta nuestro cuerpo, Jesús alimenta nuestra alma”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84267" y="2966812"/>
            <a:ext cx="11834190" cy="7074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35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1. ¿Por qué comemos todos los días? y Qué pasaría si no comemos?</a:t>
            </a:r>
          </a:p>
          <a:p>
            <a:pPr algn="ctr">
              <a:lnSpc>
                <a:spcPts val="6055"/>
              </a:lnSpc>
            </a:pPr>
            <a:r>
              <a:rPr lang="en-US" sz="35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2. ¿Qué significa el pan de vida?</a:t>
            </a:r>
          </a:p>
          <a:p>
            <a:pPr algn="ctr">
              <a:lnSpc>
                <a:spcPts val="6055"/>
              </a:lnSpc>
            </a:pPr>
            <a:r>
              <a:rPr lang="en-US" sz="35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3. ¿Qué te da fuerza cuando te sientes cansado o triste?</a:t>
            </a:r>
          </a:p>
          <a:p>
            <a:pPr algn="ctr">
              <a:lnSpc>
                <a:spcPts val="6055"/>
              </a:lnSpc>
            </a:pPr>
            <a:r>
              <a:rPr lang="en-US" sz="35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4.  ¿Qué pasa en tu corazón cuando piensas que Jesús te alimenta con su amor?</a:t>
            </a:r>
          </a:p>
          <a:p>
            <a:pPr algn="ctr">
              <a:lnSpc>
                <a:spcPts val="6055"/>
              </a:lnSpc>
            </a:pPr>
            <a:endParaRPr lang="en-US" sz="35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ctr">
              <a:lnSpc>
                <a:spcPts val="4480"/>
              </a:lnSpc>
            </a:pPr>
            <a:r>
              <a:rPr lang="en-US" sz="35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Formamos 4  grupos y cada uno analiza una pregunta ,al finalizar un representante pasa al frente para en resumen responder su pregunta.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8470" y="2520069"/>
            <a:ext cx="3291840" cy="4114800"/>
          </a:xfrm>
          <a:custGeom>
            <a:avLst/>
            <a:gdLst/>
            <a:ahLst/>
            <a:cxnLst/>
            <a:rect l="l" t="t" r="r" b="b"/>
            <a:pathLst>
              <a:path w="3291840" h="4114800">
                <a:moveTo>
                  <a:pt x="0" y="0"/>
                </a:moveTo>
                <a:lnTo>
                  <a:pt x="3291840" y="0"/>
                </a:lnTo>
                <a:lnTo>
                  <a:pt x="32918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770325" y="1164784"/>
            <a:ext cx="10948132" cy="3648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La primera Eucaristía se celebró el Jueves Santo en la última cena, en la que Jesús dijo unas palabras especiales sobre el pan y sobre el vino: “Tomen y coman, esto es mi Cuerpo que será entregado por ustedes.  Con estas palabras el Señor anticipó su sacrificio en la Cruz que estaba por suceder el día siguiente en Viernes Santo.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15144" y="7117133"/>
            <a:ext cx="11118267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La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Eucaristía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el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sacramento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amor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no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un simple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recuerdo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el memorial del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sacrificio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Jesús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por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nosotros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Él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se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queda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realmente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presente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el pan y el vino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consagrados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por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eso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cada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Misa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nueva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oportunidad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para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recibir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Jesús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23864" y="4520319"/>
            <a:ext cx="11009547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Jesús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nos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da un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mandato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muy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importante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: “Hagan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esto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memoria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mía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”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Esto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significa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que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los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apóstoles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debían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hacer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siempre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presente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lo que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hizo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Jesús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la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noche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del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Jueves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Santo.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Esta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renovación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de lo que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hizo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Jesús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la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última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cena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la </a:t>
            </a:r>
            <a:r>
              <a:rPr lang="en-US" sz="2999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Eucaristía</a:t>
            </a:r>
            <a:r>
              <a:rPr lang="en-US" sz="299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algn="l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80268" y="1345759"/>
            <a:ext cx="2087192" cy="103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600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80268" y="7307633"/>
            <a:ext cx="2087192" cy="103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600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26729" y="4689811"/>
            <a:ext cx="2087192" cy="103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7600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3103" y="533399"/>
            <a:ext cx="8314414" cy="552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4. ENSEÑANZA DOCTRINAL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53145" y="7775402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2"/>
                </a:lnTo>
                <a:lnTo>
                  <a:pt x="0" y="19410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6809" y="400049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0583" y="2818345"/>
            <a:ext cx="2271045" cy="1916194"/>
          </a:xfrm>
          <a:custGeom>
            <a:avLst/>
            <a:gdLst/>
            <a:ahLst/>
            <a:cxnLst/>
            <a:rect l="l" t="t" r="r" b="b"/>
            <a:pathLst>
              <a:path w="2271045" h="1916194">
                <a:moveTo>
                  <a:pt x="0" y="0"/>
                </a:moveTo>
                <a:lnTo>
                  <a:pt x="2271045" y="0"/>
                </a:lnTo>
                <a:lnTo>
                  <a:pt x="2271045" y="1916194"/>
                </a:lnTo>
                <a:lnTo>
                  <a:pt x="0" y="1916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42749" y="1554159"/>
            <a:ext cx="3382438" cy="2528372"/>
          </a:xfrm>
          <a:custGeom>
            <a:avLst/>
            <a:gdLst/>
            <a:ahLst/>
            <a:cxnLst/>
            <a:rect l="l" t="t" r="r" b="b"/>
            <a:pathLst>
              <a:path w="3382438" h="2528372">
                <a:moveTo>
                  <a:pt x="0" y="0"/>
                </a:moveTo>
                <a:lnTo>
                  <a:pt x="3382438" y="0"/>
                </a:lnTo>
                <a:lnTo>
                  <a:pt x="3382438" y="2528372"/>
                </a:lnTo>
                <a:lnTo>
                  <a:pt x="0" y="25283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5" name="Freeform 5"/>
          <p:cNvSpPr/>
          <p:nvPr/>
        </p:nvSpPr>
        <p:spPr>
          <a:xfrm>
            <a:off x="13238742" y="2409385"/>
            <a:ext cx="2703762" cy="2734115"/>
          </a:xfrm>
          <a:custGeom>
            <a:avLst/>
            <a:gdLst/>
            <a:ahLst/>
            <a:cxnLst/>
            <a:rect l="l" t="t" r="r" b="b"/>
            <a:pathLst>
              <a:path w="2703762" h="2734115">
                <a:moveTo>
                  <a:pt x="0" y="0"/>
                </a:moveTo>
                <a:lnTo>
                  <a:pt x="2703763" y="0"/>
                </a:lnTo>
                <a:lnTo>
                  <a:pt x="2703763" y="2734115"/>
                </a:lnTo>
                <a:lnTo>
                  <a:pt x="0" y="27341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267" b="-626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80583" y="5143500"/>
            <a:ext cx="3801767" cy="3316278"/>
            <a:chOff x="0" y="0"/>
            <a:chExt cx="5069022" cy="4421704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5069022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MATERIAL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52513"/>
              <a:ext cx="5069022" cy="326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una cajita decorada, una hostia de cartulina o papel.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91658" y="4392724"/>
            <a:ext cx="6884620" cy="6411903"/>
            <a:chOff x="0" y="0"/>
            <a:chExt cx="9179494" cy="854920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9179494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EXPLICACIÓN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52513"/>
              <a:ext cx="9179494" cy="7396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  <a:spcBef>
                  <a:spcPct val="0"/>
                </a:spcBef>
              </a:pP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El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catequista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muestra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la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cajita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y dice: “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Aquí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dentro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está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algo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muy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valioso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: un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símbolo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del amor de Jesús.” Luego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abre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la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caja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y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muestra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la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hostia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de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papel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. “Jesús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está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en la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Eucaristía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,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aunque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no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podamos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verlo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.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Él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es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el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mayor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tesoro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que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tenemos</a:t>
              </a:r>
              <a:r>
                <a:rPr lang="en-US" sz="35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.”</a:t>
              </a:r>
            </a:p>
            <a:p>
              <a:pPr algn="l">
                <a:lnSpc>
                  <a:spcPts val="4900"/>
                </a:lnSpc>
                <a:spcBef>
                  <a:spcPct val="0"/>
                </a:spcBef>
              </a:pPr>
              <a:endParaRPr lang="en-US" sz="3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673523" y="5321412"/>
            <a:ext cx="5614477" cy="5173653"/>
            <a:chOff x="0" y="0"/>
            <a:chExt cx="7485969" cy="689820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7485969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TRABAJO</a:t>
              </a:r>
              <a:r>
                <a:rPr lang="en-US" sz="32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3200" b="1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MANUAL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152513"/>
              <a:ext cx="7485969" cy="5745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Los niños decoran su propia “cajita del tesoro” dibujan en la tapa un corazón con su nombre para recordar que Jesús vive en su corazón.</a:t>
              </a:r>
            </a:p>
            <a:p>
              <a:pPr algn="l">
                <a:lnSpc>
                  <a:spcPts val="4900"/>
                </a:lnSpc>
                <a:spcBef>
                  <a:spcPct val="0"/>
                </a:spcBef>
              </a:pPr>
              <a:endParaRPr lang="en-US" sz="35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43103" y="533399"/>
            <a:ext cx="12903522" cy="58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5. DINÁMICA “EL TESORO DE JESÚS”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7818" y="7161390"/>
            <a:ext cx="4191679" cy="179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35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Queridos</a:t>
            </a:r>
            <a:r>
              <a:rPr lang="en-US" sz="3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niños</a:t>
            </a:r>
            <a:r>
              <a:rPr lang="en-US" sz="3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ha </a:t>
            </a:r>
            <a:r>
              <a:rPr lang="en-US" sz="35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llegado</a:t>
            </a:r>
            <a:r>
              <a:rPr lang="en-US" sz="3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el</a:t>
            </a:r>
            <a:r>
              <a:rPr lang="en-US" sz="3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momento</a:t>
            </a:r>
            <a:r>
              <a:rPr lang="en-US" sz="3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más</a:t>
            </a:r>
            <a:r>
              <a:rPr lang="en-US" sz="3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bonito, </a:t>
            </a:r>
            <a:r>
              <a:rPr lang="en-US" sz="35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vamos</a:t>
            </a:r>
            <a:r>
              <a:rPr lang="en-US" sz="3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35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dar</a:t>
            </a:r>
            <a:r>
              <a:rPr lang="en-US" sz="35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gracias a Dios.</a:t>
            </a:r>
          </a:p>
        </p:txBody>
      </p:sp>
      <p:sp>
        <p:nvSpPr>
          <p:cNvPr id="3" name="Freeform 3"/>
          <p:cNvSpPr/>
          <p:nvPr/>
        </p:nvSpPr>
        <p:spPr>
          <a:xfrm>
            <a:off x="15506525" y="115344"/>
            <a:ext cx="2402491" cy="1941013"/>
          </a:xfrm>
          <a:custGeom>
            <a:avLst/>
            <a:gdLst/>
            <a:ahLst/>
            <a:cxnLst/>
            <a:rect l="l" t="t" r="r" b="b"/>
            <a:pathLst>
              <a:path w="2402491" h="1941013">
                <a:moveTo>
                  <a:pt x="0" y="0"/>
                </a:moveTo>
                <a:lnTo>
                  <a:pt x="2402491" y="0"/>
                </a:lnTo>
                <a:lnTo>
                  <a:pt x="2402491" y="1941013"/>
                </a:lnTo>
                <a:lnTo>
                  <a:pt x="0" y="194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2329" y="2566940"/>
            <a:ext cx="3822657" cy="4301161"/>
          </a:xfrm>
          <a:custGeom>
            <a:avLst/>
            <a:gdLst/>
            <a:ahLst/>
            <a:cxnLst/>
            <a:rect l="l" t="t" r="r" b="b"/>
            <a:pathLst>
              <a:path w="3822657" h="4301161">
                <a:moveTo>
                  <a:pt x="0" y="0"/>
                </a:moveTo>
                <a:lnTo>
                  <a:pt x="3822657" y="0"/>
                </a:lnTo>
                <a:lnTo>
                  <a:pt x="3822657" y="4301161"/>
                </a:lnTo>
                <a:lnTo>
                  <a:pt x="0" y="4301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847034" y="1989682"/>
            <a:ext cx="12412266" cy="852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Los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niños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hacen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un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círculo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el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catequista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coloca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un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crucifijo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en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el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centro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vela y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cinco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niños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realizan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oración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a Jesús, y al final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repiten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todos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siguiente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oración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Creo, Jesús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mío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,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que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estás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real y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verdaderamente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en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el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cielo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,</a:t>
            </a: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y en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el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Santísimo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Sacramento del Altar.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Te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amo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sobre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todas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las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cosas</a:t>
            </a:r>
            <a:endParaRPr lang="en-US" sz="3000" dirty="0">
              <a:solidFill>
                <a:srgbClr val="000000"/>
              </a:solidFill>
              <a:latin typeface="Jozoor"/>
              <a:ea typeface="Jozoor"/>
              <a:cs typeface="Jozoor"/>
              <a:sym typeface="Jozoor"/>
            </a:endParaRP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y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deseo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vivamente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recibirte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dentro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de mi alma.</a:t>
            </a: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Pero no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puedo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hacerlo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ahora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sacramentalmente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,</a:t>
            </a: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Ven al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menos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espiritualmente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a mi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corazón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.</a:t>
            </a: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Y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como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si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ya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te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hubiese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recibido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,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te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abrazo y me uno del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todo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a Ti.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Señor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, no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permitas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que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jamás</a:t>
            </a:r>
            <a:endParaRPr lang="en-US" sz="3000" dirty="0">
              <a:solidFill>
                <a:srgbClr val="000000"/>
              </a:solidFill>
              <a:latin typeface="Jozoor"/>
              <a:ea typeface="Jozoor"/>
              <a:cs typeface="Jozoor"/>
              <a:sym typeface="Jozoor"/>
            </a:endParaRP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Me </a:t>
            </a:r>
            <a:r>
              <a:rPr lang="en-US" sz="3000" dirty="0" err="1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aparte</a:t>
            </a:r>
            <a:r>
              <a:rPr lang="en-US" sz="3000" dirty="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de Ti. Amén.</a:t>
            </a: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En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el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nombre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del Padre, del </a:t>
            </a:r>
            <a:r>
              <a:rPr lang="en-US" sz="30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Hijo</a:t>
            </a:r>
            <a:r>
              <a:rPr lang="en-US" sz="30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Espíritu Santo, Amén.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3103" y="533399"/>
            <a:ext cx="12903522" cy="58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00"/>
                </a:solidFill>
                <a:latin typeface="Sergio Trendy"/>
                <a:ea typeface="Sergio Trendy"/>
                <a:cs typeface="Sergio Trendy"/>
                <a:sym typeface="Sergio Trendy"/>
              </a:rPr>
              <a:t>6. ORACIÓN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1423</Words>
  <Application>Microsoft Office PowerPoint</Application>
  <PresentationFormat>Personalizado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Sergio Trendy</vt:lpstr>
      <vt:lpstr>Questrial</vt:lpstr>
      <vt:lpstr>Arial</vt:lpstr>
      <vt:lpstr>Coco Gothic</vt:lpstr>
      <vt:lpstr>Lovelo</vt:lpstr>
      <vt:lpstr>Calibri</vt:lpstr>
      <vt:lpstr>Jozoor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desescolarizacion de la catequesis</dc:title>
  <dc:creator>usuario</dc:creator>
  <cp:lastModifiedBy>H.TERESA</cp:lastModifiedBy>
  <cp:revision>5</cp:revision>
  <dcterms:created xsi:type="dcterms:W3CDTF">2006-08-16T00:00:00Z</dcterms:created>
  <dcterms:modified xsi:type="dcterms:W3CDTF">2025-10-29T16:52:48Z</dcterms:modified>
  <dc:identifier>DAG3IBlYzdE</dc:identifier>
</cp:coreProperties>
</file>